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572008"/>
            <a:ext cx="8305800" cy="1143000"/>
          </a:xfrm>
        </p:spPr>
        <p:txBody>
          <a:bodyPr/>
          <a:lstStyle/>
          <a:p>
            <a:pPr algn="r"/>
            <a:r>
              <a:rPr lang="ru-RU" dirty="0" smtClean="0"/>
              <a:t>Работу выполнила: Чопорова Оксана Валерьевна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428736"/>
            <a:ext cx="8477280" cy="2000264"/>
          </a:xfrm>
        </p:spPr>
        <p:txBody>
          <a:bodyPr/>
          <a:lstStyle/>
          <a:p>
            <a:r>
              <a:rPr lang="ru-RU" sz="4000" dirty="0" smtClean="0"/>
              <a:t>Дидактическая игра как средство формирования словаря детей дошкольного возраста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Анна 2016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5716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МКДОУ Аннинский  </a:t>
            </a:r>
            <a:r>
              <a:rPr lang="ru-RU" dirty="0" err="1" smtClean="0"/>
              <a:t>д\с</a:t>
            </a:r>
            <a:r>
              <a:rPr lang="ru-RU" dirty="0" smtClean="0"/>
              <a:t>  ОВР «Росток»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071546"/>
            <a:ext cx="8572560" cy="578645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Построены </a:t>
            </a:r>
            <a:r>
              <a:rPr lang="ru-RU" dirty="0" smtClean="0"/>
              <a:t>на словах и действиях играющих.В таких играх дети учатся, опираясь на имеющиеся представления о предметах, углублять знания о них. Так как в этих играх требуется использовать приобретенные ранее знания в новых связях, в новых обстоятельствах. Дети самостоятельно решают разнообразные мыслительные задачи; описывают предметы, выделяя характерные их признаки; отгадывают по описанию; находят признаки сходства и различия; группируют предметы по различным свойствам, признакам. Эти дидактические игры проводятся во всех возрастных группах, но особенно они важны в воспитании и обучении детей старшего дошкольного возраста, так как способствуют подготовке детей к школе: развивают умение внимательно слушать педагога, быстро находить ответ на поставленный вопрос, точно и четко формулировать свои мысли, применять знания в соответствии с поставленной задачей.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52400"/>
            <a:ext cx="8258204" cy="84770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Словесные игры</a:t>
            </a:r>
            <a:endParaRPr lang="ru-RU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52400"/>
            <a:ext cx="8258204" cy="70483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Словесные игры</a:t>
            </a:r>
            <a:endParaRPr lang="ru-RU" sz="40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44" y="1857364"/>
            <a:ext cx="1928826" cy="47863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/>
              <a:t>Игры</a:t>
            </a:r>
            <a:r>
              <a:rPr lang="ru-RU" sz="2000" dirty="0" smtClean="0"/>
              <a:t>, с помощью которых формируют умение выделять существенные признаки предметов, явлений: "Отгадай-ка?", "Магазин",</a:t>
            </a:r>
            <a:r>
              <a:rPr lang="ru-RU" sz="2400" dirty="0" smtClean="0"/>
              <a:t> "Да – нет"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3108" y="1500174"/>
            <a:ext cx="2071702" cy="5143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/>
              <a:t>Игры</a:t>
            </a:r>
            <a:r>
              <a:rPr lang="ru-RU" sz="2000" dirty="0" smtClean="0"/>
              <a:t>, используемые для развития у детей умения сравнивать, сопоставлять, делать правильные умозаключения: "Похож – не похож", "Кто больше заметит небылиц?" </a:t>
            </a:r>
            <a:endParaRPr lang="ru-RU" sz="2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357686" y="1071546"/>
            <a:ext cx="2071702" cy="55721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/>
              <a:t>Игры </a:t>
            </a:r>
            <a:r>
              <a:rPr lang="ru-RU" sz="2000" dirty="0" smtClean="0"/>
              <a:t>на развитие внимания, сообразительности, быстроты мышления, выдержки, чувства юмора: "Испорченный телефон", "Краски", "Летает – не летает« и </a:t>
            </a:r>
            <a:r>
              <a:rPr lang="ru-RU" sz="2000" dirty="0" smtClean="0"/>
              <a:t>другие</a:t>
            </a:r>
            <a:endParaRPr lang="ru-RU" sz="2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72264" y="714356"/>
            <a:ext cx="2357454" cy="59293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/>
              <a:t>Игры, с помощью которых развивается умение обобщать и классифицировать предметы по различным признакам, объединены в третьей группе: "Кому что нужно?", "Назови три предмета", «Назови одним словом</a:t>
            </a:r>
            <a:r>
              <a:rPr lang="ru-RU" sz="2000" dirty="0" smtClean="0"/>
              <a:t>"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928670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Четыре группы игр:</a:t>
            </a: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Обязательными структурными элементами дидактической игры являются: </a:t>
            </a:r>
            <a:endParaRPr lang="ru-RU" dirty="0" smtClean="0"/>
          </a:p>
          <a:p>
            <a:pPr algn="just"/>
            <a:r>
              <a:rPr lang="ru-RU" dirty="0" smtClean="0"/>
              <a:t>обучающая </a:t>
            </a:r>
            <a:r>
              <a:rPr lang="ru-RU" dirty="0" smtClean="0"/>
              <a:t>и </a:t>
            </a:r>
            <a:r>
              <a:rPr lang="ru-RU" dirty="0" smtClean="0"/>
              <a:t>воспитывающая задача </a:t>
            </a:r>
          </a:p>
          <a:p>
            <a:pPr algn="just"/>
            <a:r>
              <a:rPr lang="ru-RU" dirty="0" smtClean="0"/>
              <a:t>игровые </a:t>
            </a:r>
            <a:r>
              <a:rPr lang="ru-RU" dirty="0" smtClean="0"/>
              <a:t>действия </a:t>
            </a:r>
            <a:endParaRPr lang="ru-RU" dirty="0" smtClean="0"/>
          </a:p>
          <a:p>
            <a:pPr algn="just"/>
            <a:r>
              <a:rPr lang="ru-RU" dirty="0" smtClean="0"/>
              <a:t> </a:t>
            </a:r>
            <a:r>
              <a:rPr lang="ru-RU" dirty="0" smtClean="0"/>
              <a:t>правила.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52400"/>
            <a:ext cx="8258204" cy="91914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Структура дидактической </a:t>
            </a:r>
            <a:r>
              <a:rPr lang="ru-RU" sz="4000" dirty="0" smtClean="0"/>
              <a:t>игры</a:t>
            </a:r>
            <a:endParaRPr lang="ru-RU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071546"/>
            <a:ext cx="8572560" cy="542928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Для выбора дидактической игры необходимо знать уровень подготовленности воспитанников, так как в играх они должны оперировать уже имеющимися знаниями и представлениями. Определяя дидактическую задачу, надо, прежде всего, иметь в виду, какие знания, представления детей о природе, об окружающих предметах, о социальных явлениях) должны усваиваться, закрепляться детьми, какие умственные операции в связи с этим должны развиваться, какие качества личности в связи с этим можно формировать средствами данной игры (честность, скромность, наблюдательность, настойчивость и др.).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85723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Дидактическая задача</a:t>
            </a:r>
            <a:endParaRPr lang="ru-RU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428736"/>
            <a:ext cx="8258204" cy="4667264"/>
          </a:xfrm>
        </p:spPr>
        <p:txBody>
          <a:bodyPr/>
          <a:lstStyle/>
          <a:p>
            <a:pPr algn="just"/>
            <a:r>
              <a:rPr lang="ru-RU" dirty="0" smtClean="0"/>
              <a:t>Дидактическая задача </a:t>
            </a:r>
            <a:r>
              <a:rPr lang="ru-RU" dirty="0" smtClean="0"/>
              <a:t>:</a:t>
            </a:r>
          </a:p>
          <a:p>
            <a:pPr algn="just"/>
            <a:r>
              <a:rPr lang="ru-RU" dirty="0" smtClean="0"/>
              <a:t>"</a:t>
            </a:r>
            <a:r>
              <a:rPr lang="ru-RU" dirty="0" smtClean="0"/>
              <a:t>Закрепить знания детей об игрушках, их свойствах, назначении; развивать связную речь, умение определять существенные признаки предметов; воспитывать наблюдательность, вежливость, активность". </a:t>
            </a:r>
            <a:endParaRPr lang="ru-RU" dirty="0" smtClean="0"/>
          </a:p>
          <a:p>
            <a:pPr algn="just"/>
            <a:r>
              <a:rPr lang="ru-RU" dirty="0" smtClean="0"/>
              <a:t>(</a:t>
            </a:r>
            <a:r>
              <a:rPr lang="ru-RU" dirty="0" smtClean="0"/>
              <a:t>При определении дидактической задачи следует избегать повторений в ее содержании, трафаретных фраз ("воспитывать внимание, мышление, память и др.).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152400"/>
            <a:ext cx="8329642" cy="99058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Игра </a:t>
            </a:r>
            <a:r>
              <a:rPr lang="ru-RU" sz="4000" dirty="0" smtClean="0"/>
              <a:t>"Магазин игрушек"</a:t>
            </a:r>
            <a:endParaRPr lang="ru-RU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142984"/>
            <a:ext cx="8786874" cy="571501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Основная цель правил игры – организовать действия, поведение детей. Правила могут разрешать, запрещать, предписывать что-то детям в игре, делает игру занимательной, напряженной. </a:t>
            </a:r>
            <a:endParaRPr lang="ru-RU" dirty="0" smtClean="0"/>
          </a:p>
          <a:p>
            <a:pPr algn="just"/>
            <a:r>
              <a:rPr lang="ru-RU" dirty="0" smtClean="0"/>
              <a:t>Соблюдение </a:t>
            </a:r>
            <a:r>
              <a:rPr lang="ru-RU" dirty="0" smtClean="0"/>
              <a:t>правил в игре требует от детей определенных усилий воли, умения обращаться со сверстниками, преодолевать отрицательные эмоции, проявляющиеся из-за отрицательного результата. Важно, определяя правила игры, ставить детей в такие условия, при которых они получали бы радость от выполнения задания. </a:t>
            </a:r>
            <a:endParaRPr lang="ru-RU" dirty="0" smtClean="0"/>
          </a:p>
          <a:p>
            <a:pPr algn="just"/>
            <a:r>
              <a:rPr lang="ru-RU" dirty="0" smtClean="0"/>
              <a:t>Используя </a:t>
            </a:r>
            <a:r>
              <a:rPr lang="ru-RU" dirty="0" smtClean="0"/>
              <a:t>дидактическую игру в </a:t>
            </a:r>
            <a:r>
              <a:rPr lang="ru-RU" dirty="0" err="1" smtClean="0"/>
              <a:t>воспитательно</a:t>
            </a:r>
            <a:r>
              <a:rPr lang="ru-RU" dirty="0" smtClean="0"/>
              <a:t>- образовательном процессе, через ее правила и действия у детей формируется корректность, доброжелательность, выдержку.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152400"/>
            <a:ext cx="8329642" cy="84770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Игровые правила</a:t>
            </a:r>
            <a:endParaRPr lang="ru-RU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142984"/>
            <a:ext cx="8501122" cy="5429288"/>
          </a:xfrm>
        </p:spPr>
        <p:txBody>
          <a:bodyPr/>
          <a:lstStyle/>
          <a:p>
            <a:pPr algn="just"/>
            <a:r>
              <a:rPr lang="ru-RU" dirty="0" smtClean="0"/>
              <a:t>Дидактическая игра отличается от игровых упражнений тем, что выполнение в ней игровых правил направляется, контролируется игровыми действиями.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152400"/>
            <a:ext cx="8329642" cy="77627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Игровые </a:t>
            </a:r>
            <a:r>
              <a:rPr lang="ru-RU" sz="4000" dirty="0" smtClean="0"/>
              <a:t>действия</a:t>
            </a:r>
            <a:endParaRPr lang="ru-RU" sz="4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142984"/>
            <a:ext cx="8501122" cy="5429288"/>
          </a:xfrm>
        </p:spPr>
        <p:txBody>
          <a:bodyPr/>
          <a:lstStyle/>
          <a:p>
            <a:pPr algn="just"/>
            <a:r>
              <a:rPr lang="ru-RU" dirty="0" smtClean="0"/>
              <a:t>Например, в игре "Так бывает или нет?" правилами игры требуется: заметить в стихотворении "Это правда или нет?" </a:t>
            </a:r>
            <a:r>
              <a:rPr lang="ru-RU" dirty="0" err="1" smtClean="0"/>
              <a:t>Л.Станчева</a:t>
            </a:r>
            <a:r>
              <a:rPr lang="ru-RU" dirty="0" smtClean="0"/>
              <a:t> все небылицы: чтобы игра была интереснее и все дети были активны, воспитатель вводит игровое действие, тот, кто заметил небылицу по ходу чтения стихотворения, кладет перед собой фишку. В этом стихотворении шесть небылиц. Значит, у победителя будет шесть фишек. Он получат приз.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52400"/>
            <a:ext cx="8186766" cy="847708"/>
          </a:xfrm>
        </p:spPr>
        <p:txBody>
          <a:bodyPr/>
          <a:lstStyle/>
          <a:p>
            <a:pPr algn="ctr"/>
            <a:r>
              <a:rPr lang="ru-RU" dirty="0" smtClean="0"/>
              <a:t>Игровые действия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214422"/>
            <a:ext cx="8929718" cy="564357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Отбор </a:t>
            </a:r>
            <a:r>
              <a:rPr lang="ru-RU" dirty="0" smtClean="0"/>
              <a:t>игры в соответствии с задачами воспитания и обучения: углубление и обобщение знаний, развитие сенсорных способностей, активизация психических процессов (память, внимание, мышление, речь) и др.; установление соответствия отобранной игры программным требованиям воспитания и обучения детей определённой возрастной группы; определение наиболее удобного времени проведения дидактической игры (в процессе организованного обучения на занятиях или в свободное от занятий и других режимных процессов время); выбор места для игры, где дети могут спокойно играть, не мешая другим; определение кол-ва играющих (вся группа, небольшие подгруппы, индивидуально); подготовка необходимого дидактического материала для выбранной игры (игрушки, разные предметы, картинки…); подготовка к игре самого воспитателя: он должен изучить и осмыслить весь ход игры, своё место в игре, методы руководства игрой; подготовка к игре детей: обогащение их знаниями, представлениями о предметах и явлениях окружающей жизни, необходимыми для решения игровой задачи.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500042"/>
            <a:ext cx="8329642" cy="78581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Подготовка </a:t>
            </a:r>
            <a:r>
              <a:rPr lang="ru-RU" sz="4000" dirty="0" smtClean="0"/>
              <a:t>к проведению дидактической игры</a:t>
            </a:r>
            <a:endParaRPr lang="ru-RU" sz="4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64360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Ознакомление </a:t>
            </a:r>
            <a:r>
              <a:rPr lang="ru-RU" dirty="0" smtClean="0"/>
              <a:t>детей с содержанием игры, с дидактическим материалом, который будет использован в игре (показ предметов, картинок, краткая беседа, в ходе которой уточняются знания и представления детей о них); </a:t>
            </a:r>
            <a:endParaRPr lang="ru-RU" dirty="0" smtClean="0"/>
          </a:p>
          <a:p>
            <a:pPr algn="just"/>
            <a:r>
              <a:rPr lang="ru-RU" dirty="0" smtClean="0"/>
              <a:t>О</a:t>
            </a:r>
            <a:r>
              <a:rPr lang="ru-RU" dirty="0" smtClean="0"/>
              <a:t>бъяснение </a:t>
            </a:r>
            <a:r>
              <a:rPr lang="ru-RU" dirty="0" smtClean="0"/>
              <a:t>хода и правил игры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Показ </a:t>
            </a:r>
            <a:r>
              <a:rPr lang="ru-RU" dirty="0" smtClean="0"/>
              <a:t>игровых действий, в процессе которого воспитатель учит детей правильно выполнять действие, (например, если кто-то из ребят подсматривает, когда надо закрыть глаза); </a:t>
            </a:r>
            <a:endParaRPr lang="ru-RU" dirty="0" smtClean="0"/>
          </a:p>
          <a:p>
            <a:pPr algn="just"/>
            <a:r>
              <a:rPr lang="ru-RU" dirty="0" smtClean="0"/>
              <a:t>О</a:t>
            </a:r>
            <a:r>
              <a:rPr lang="ru-RU" dirty="0" smtClean="0"/>
              <a:t>пределение </a:t>
            </a:r>
            <a:r>
              <a:rPr lang="ru-RU" dirty="0" smtClean="0"/>
              <a:t>роли воспитателя в игре, его участие в качестве играющего, болельщика или арбитра. (определяется возрастом детей, уровнем их подготовки, сложностью дидактической задачи, игровых правил. Участвуя в игре, педагог направляет действия играющих (советом, вопросом, напоминанием); </a:t>
            </a:r>
            <a:endParaRPr lang="ru-RU" dirty="0" smtClean="0"/>
          </a:p>
          <a:p>
            <a:pPr algn="just"/>
            <a:r>
              <a:rPr lang="ru-RU" dirty="0" smtClean="0"/>
              <a:t>Подведение </a:t>
            </a:r>
            <a:r>
              <a:rPr lang="ru-RU" dirty="0" smtClean="0"/>
              <a:t>итогов игры - это ответственный момент в руководстве ею, т.к. по результатам, которых дети добиваются в игре, можно судить об её эффективности, о том, будет ли она с интересом использоваться в самостоятельной игровой деятельности ребят. В конце игры педагог спрашивает у детей, понравилась ли им игра, и обещает, что в следующий раз можно играть в новую игру, она будет также интересной. Дети обычно ждут этого дня.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152400"/>
            <a:ext cx="8401080" cy="77627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Проведение дидактических игр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571612"/>
            <a:ext cx="8643998" cy="5143536"/>
          </a:xfrm>
        </p:spPr>
        <p:txBody>
          <a:bodyPr/>
          <a:lstStyle/>
          <a:p>
            <a:pPr algn="just"/>
            <a:r>
              <a:rPr lang="ru-RU" dirty="0" smtClean="0"/>
              <a:t>Дидактическая </a:t>
            </a:r>
            <a:r>
              <a:rPr lang="ru-RU" dirty="0" smtClean="0"/>
              <a:t>игра представляет собой многоплановое, сложное педагогическое явление: она </a:t>
            </a:r>
            <a:r>
              <a:rPr lang="ru-RU" dirty="0" smtClean="0"/>
              <a:t>является</a:t>
            </a:r>
          </a:p>
          <a:p>
            <a:pPr algn="just"/>
            <a:r>
              <a:rPr lang="ru-RU" dirty="0" smtClean="0"/>
              <a:t> игровым </a:t>
            </a:r>
            <a:r>
              <a:rPr lang="ru-RU" dirty="0" smtClean="0"/>
              <a:t>методом обучения детей дошкольного </a:t>
            </a:r>
            <a:r>
              <a:rPr lang="ru-RU" dirty="0" smtClean="0"/>
              <a:t>возраста.</a:t>
            </a:r>
          </a:p>
          <a:p>
            <a:pPr algn="just"/>
            <a:r>
              <a:rPr lang="ru-RU" dirty="0" smtClean="0"/>
              <a:t> </a:t>
            </a:r>
            <a:r>
              <a:rPr lang="ru-RU" dirty="0" smtClean="0"/>
              <a:t>формой </a:t>
            </a:r>
            <a:r>
              <a:rPr lang="ru-RU" dirty="0" smtClean="0"/>
              <a:t>обучения.</a:t>
            </a:r>
          </a:p>
          <a:p>
            <a:pPr algn="just"/>
            <a:r>
              <a:rPr lang="ru-RU" dirty="0" smtClean="0"/>
              <a:t> </a:t>
            </a:r>
            <a:r>
              <a:rPr lang="ru-RU" dirty="0" smtClean="0"/>
              <a:t>самостоятельной игровой </a:t>
            </a:r>
            <a:r>
              <a:rPr lang="ru-RU" dirty="0" smtClean="0"/>
              <a:t>деятельностью.</a:t>
            </a:r>
          </a:p>
          <a:p>
            <a:pPr algn="just"/>
            <a:r>
              <a:rPr lang="ru-RU" dirty="0" smtClean="0"/>
              <a:t> </a:t>
            </a:r>
            <a:r>
              <a:rPr lang="ru-RU" dirty="0" smtClean="0"/>
              <a:t>средством всестороннего воспитания личности ребенка.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8929718" cy="13716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Основные функции дидактической игры</a:t>
            </a:r>
            <a:endParaRPr lang="ru-RU" sz="4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071546"/>
            <a:ext cx="8643998" cy="550072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Утром </a:t>
            </a:r>
            <a:r>
              <a:rPr lang="ru-RU" dirty="0" smtClean="0"/>
              <a:t>до завтрака, между завтраком и занятием, в перерывах между занятиями, на прогулке, во второй половине дня. </a:t>
            </a:r>
            <a:endParaRPr lang="ru-RU" dirty="0" smtClean="0"/>
          </a:p>
          <a:p>
            <a:r>
              <a:rPr lang="ru-RU" dirty="0" smtClean="0"/>
              <a:t>У</a:t>
            </a:r>
            <a:r>
              <a:rPr lang="ru-RU" dirty="0" smtClean="0"/>
              <a:t>читывать </a:t>
            </a:r>
            <a:r>
              <a:rPr lang="ru-RU" dirty="0" smtClean="0"/>
              <a:t>характер предстоящего </a:t>
            </a:r>
            <a:r>
              <a:rPr lang="ru-RU" dirty="0" smtClean="0"/>
              <a:t>занятия</a:t>
            </a:r>
          </a:p>
          <a:p>
            <a:r>
              <a:rPr lang="ru-RU" dirty="0" smtClean="0"/>
              <a:t> Заботиться </a:t>
            </a:r>
            <a:r>
              <a:rPr lang="ru-RU" dirty="0" smtClean="0"/>
              <a:t>об усложнения игр, расширения их вариативности (возможно придумывание более сложных правил). </a:t>
            </a:r>
            <a:endParaRPr lang="ru-RU" dirty="0" smtClean="0"/>
          </a:p>
          <a:p>
            <a:r>
              <a:rPr lang="ru-RU" dirty="0" smtClean="0"/>
              <a:t>Н</a:t>
            </a:r>
            <a:r>
              <a:rPr lang="ru-RU" dirty="0" smtClean="0"/>
              <a:t>овые </a:t>
            </a:r>
            <a:r>
              <a:rPr lang="ru-RU" dirty="0" smtClean="0"/>
              <a:t>игры, взятые на занятии, затем проходят в блоке совместной деятельности с детьми и используются детьми в их самостоятельной деятельности; </a:t>
            </a:r>
            <a:endParaRPr lang="ru-RU" dirty="0" smtClean="0"/>
          </a:p>
          <a:p>
            <a:r>
              <a:rPr lang="ru-RU" dirty="0" smtClean="0"/>
              <a:t>К</a:t>
            </a:r>
            <a:r>
              <a:rPr lang="ru-RU" dirty="0" smtClean="0"/>
              <a:t>ак </a:t>
            </a:r>
            <a:r>
              <a:rPr lang="ru-RU" dirty="0" smtClean="0"/>
              <a:t>средство преодоления различных трудностей в умственном развитии детей, необходимо планировать использования </a:t>
            </a:r>
            <a:r>
              <a:rPr lang="ru-RU" dirty="0" err="1" smtClean="0"/>
              <a:t>д</a:t>
            </a:r>
            <a:r>
              <a:rPr lang="ru-RU" dirty="0" smtClean="0"/>
              <a:t>/игр в индивидуальной работе с детьми.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152400"/>
            <a:ext cx="8329642" cy="77627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Планирование дидактических игр: 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285860"/>
            <a:ext cx="8858280" cy="535785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И</a:t>
            </a:r>
            <a:r>
              <a:rPr lang="ru-RU" dirty="0" smtClean="0"/>
              <a:t>гры </a:t>
            </a:r>
            <a:r>
              <a:rPr lang="ru-RU" dirty="0" smtClean="0"/>
              <a:t>– занятия и дидактические или </a:t>
            </a:r>
            <a:r>
              <a:rPr lang="ru-RU" dirty="0" err="1" smtClean="0"/>
              <a:t>автодидактические</a:t>
            </a:r>
            <a:r>
              <a:rPr lang="ru-RU" dirty="0" smtClean="0"/>
              <a:t> игры, где ведущая роль принадлежит воспитателю, который для повышения у детей интереса к занятию использует разнообразные игровые приемы, создает игровую ситуацию, вносит элементы соревнования и др. Использование разнообразных компонентов игровой деятельности сочетается с вопросами, указаниями, объяснениями, показом  </a:t>
            </a:r>
            <a:r>
              <a:rPr lang="ru-RU" dirty="0" smtClean="0"/>
              <a:t>и т.д.</a:t>
            </a:r>
          </a:p>
          <a:p>
            <a:pPr algn="just"/>
            <a:r>
              <a:rPr lang="ru-RU" dirty="0" smtClean="0"/>
              <a:t>С </a:t>
            </a:r>
            <a:r>
              <a:rPr lang="ru-RU" dirty="0" smtClean="0"/>
              <a:t>помощью игр – занятий воспитатель не только передает определенные знания, формирует представления, но и учит детей играть. Основой для игр детей служат сформулированные представления о построении игрового сюжета, о разнообразных игровых действиях с предметами. Важно, чтобы затем были созданы условия для переноса этих знаний и представлений в самостоятельные, творческие игры. </a:t>
            </a:r>
            <a:endParaRPr lang="ru-RU" dirty="0" smtClean="0"/>
          </a:p>
          <a:p>
            <a:pPr algn="just"/>
            <a:r>
              <a:rPr lang="ru-RU" dirty="0" smtClean="0"/>
              <a:t>Дидактическая </a:t>
            </a:r>
            <a:r>
              <a:rPr lang="ru-RU" dirty="0" smtClean="0"/>
              <a:t>игра используется при обучении детей математике, родному языку, ознакомлению с природой и окружающим миром, в развитии сенсорной культуры.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152400"/>
            <a:ext cx="8572560" cy="120489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Дидактическая игра как игровой метод </a:t>
            </a:r>
            <a:r>
              <a:rPr lang="ru-RU" sz="4000" dirty="0" smtClean="0"/>
              <a:t> обучения</a:t>
            </a:r>
            <a:endParaRPr lang="ru-RU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71612"/>
            <a:ext cx="8572560" cy="4857784"/>
          </a:xfrm>
        </p:spPr>
        <p:txBody>
          <a:bodyPr/>
          <a:lstStyle/>
          <a:p>
            <a:pPr algn="just"/>
            <a:r>
              <a:rPr lang="ru-RU" dirty="0" smtClean="0"/>
              <a:t>Содержит </a:t>
            </a:r>
            <a:r>
              <a:rPr lang="ru-RU" dirty="0" smtClean="0"/>
              <a:t>два начала: учебное (познавательное) и игровое (занимательное). Воспитатель одновременно является и учителем, и участником игры. Он учит и играет, а дети, играя, учатся. Если на занятиях расширяются и углубляются знания об окружающем мире, то в дидактической игре (играх – занятиях, собственно дидактических играх) детям предлагаются задания в виде загадок, предложений, вопросов.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152400"/>
            <a:ext cx="8643998" cy="134777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Дидактическая игра как форма обучения детей</a:t>
            </a:r>
            <a:endParaRPr lang="ru-RU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214974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    Основана </a:t>
            </a:r>
            <a:r>
              <a:rPr lang="ru-RU" dirty="0" smtClean="0"/>
              <a:t>на осознании этого процесса. Самостоятельная игровая деятельность осуществляется лишь в том случае, если дети проявляют интерес к игре, ее правилам и действиям, если ее правила ими усвоены. Как долго может интересовать ребенка игра, если ее правила и содержание хорошо ему известны? Дети любят игры, хорошо знакомые, с удовольствием играют в них. Воспитатель заботится об усложнении игр, расширении их вариативности. Если у ребят угасает интерес к игре (а это в большей мере относится к настольно- печатным играм), необходимо вместе с ними придумать более сложные правила. Самостоятельная игровая деятельность не исключает управления со стороны взрослого т. е. является равноправным участником игры. Самостоятельно дети могут играть в дидактические игры как на занятиях, так и вне их.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8929718" cy="13716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Дидактическая игра как самостоятельная игровая деятельность</a:t>
            </a:r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28736"/>
            <a:ext cx="9001156" cy="5214974"/>
          </a:xfrm>
        </p:spPr>
        <p:txBody>
          <a:bodyPr/>
          <a:lstStyle/>
          <a:p>
            <a:pPr algn="just"/>
            <a:r>
              <a:rPr lang="ru-RU" dirty="0" smtClean="0"/>
              <a:t>Умение </a:t>
            </a:r>
            <a:r>
              <a:rPr lang="ru-RU" dirty="0" smtClean="0"/>
              <a:t>взять на себя определённую роль, выполнить правила игры, развернуть её сюжет. Например, в дидактической игре "Уложи куклу спать" воспитатель учит детей младшей группы последовательности действий в процессе раздевания куклы – аккуратно складывать одежду на стоящий стул, заботливо относиться к кукле, укладывать её спать, петь колыбельные песни. Согласно правилам игры, дети должны отобрать из лежащих предметов только те, которые нужны для сна.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152400"/>
            <a:ext cx="8543956" cy="127633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Дидактическая игра метод обучения детей сюжетно – ролевым играм</a:t>
            </a:r>
            <a:endParaRPr lang="ru-RU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500174"/>
            <a:ext cx="8329642" cy="4595826"/>
          </a:xfrm>
        </p:spPr>
        <p:txBody>
          <a:bodyPr/>
          <a:lstStyle/>
          <a:p>
            <a:pPr algn="just"/>
            <a:r>
              <a:rPr lang="ru-RU" dirty="0" smtClean="0"/>
              <a:t>Все дидактические игры можно разделить на три основных вида: </a:t>
            </a:r>
            <a:endParaRPr lang="ru-RU" dirty="0" smtClean="0"/>
          </a:p>
          <a:p>
            <a:pPr algn="just"/>
            <a:r>
              <a:rPr lang="ru-RU" dirty="0" smtClean="0"/>
              <a:t>игры </a:t>
            </a:r>
            <a:r>
              <a:rPr lang="ru-RU" dirty="0" smtClean="0"/>
              <a:t>с предметами (игрушками, природным </a:t>
            </a:r>
            <a:r>
              <a:rPr lang="ru-RU" dirty="0" smtClean="0"/>
              <a:t>материалом)</a:t>
            </a:r>
          </a:p>
          <a:p>
            <a:pPr algn="just"/>
            <a:r>
              <a:rPr lang="ru-RU" dirty="0" smtClean="0"/>
              <a:t>настольно-печатные </a:t>
            </a:r>
          </a:p>
          <a:p>
            <a:pPr algn="just"/>
            <a:r>
              <a:rPr lang="ru-RU" dirty="0" smtClean="0"/>
              <a:t> </a:t>
            </a:r>
            <a:r>
              <a:rPr lang="ru-RU" dirty="0" smtClean="0"/>
              <a:t>словесные игры.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Основные виды игр</a:t>
            </a:r>
            <a:endParaRPr lang="ru-RU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142984"/>
            <a:ext cx="8643998" cy="542928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В играх с предметами используются игрушки и реальные предметы, Играя с ними, дети учатся сравнивать, устанавливать сходство и различие предметов. Ценность этих игр в том, что с их помощью дети знакомятся со свойствами предметов и их признаками: цветом, величиной, формой, качеством. В играх решают задачи на сравнение, классификацию, установления последовательности в решении задач Игры с природным материалом (семена растений, листья, разнообразные цветы, камушки, ракушки) К играм с предметами относятся сюжетно- дидактические игры и игры-инсценировки 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152400"/>
            <a:ext cx="8329642" cy="91914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Игры с предметами</a:t>
            </a:r>
            <a:endParaRPr lang="ru-RU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214422"/>
            <a:ext cx="8572560" cy="5214974"/>
          </a:xfrm>
        </p:spPr>
        <p:txBody>
          <a:bodyPr/>
          <a:lstStyle/>
          <a:p>
            <a:pPr algn="just"/>
            <a:r>
              <a:rPr lang="ru-RU" dirty="0" smtClean="0"/>
              <a:t>Они разнообразны по видам: парные картинки, лото, домино. Различны и развивающие задачи, которые решаются при их использовании </a:t>
            </a:r>
            <a:endParaRPr lang="ru-RU" dirty="0" smtClean="0"/>
          </a:p>
          <a:p>
            <a:pPr algn="just"/>
            <a:r>
              <a:rPr lang="ru-RU" dirty="0" smtClean="0"/>
              <a:t>(</a:t>
            </a:r>
            <a:r>
              <a:rPr lang="ru-RU" dirty="0" smtClean="0"/>
              <a:t>Подбор картинок по парам, по общему признаку, запоминание состава, количества и расположения картинок, составление разрезных картинок и кубиков, описание, рассказ о картине с показом действий, </a:t>
            </a:r>
            <a:r>
              <a:rPr lang="ru-RU" dirty="0" smtClean="0"/>
              <a:t>движений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152400"/>
            <a:ext cx="8329642" cy="77627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Настольно-печатные </a:t>
            </a:r>
            <a:r>
              <a:rPr lang="ru-RU" sz="4000" dirty="0" smtClean="0"/>
              <a:t>игры</a:t>
            </a:r>
            <a:endParaRPr lang="ru-RU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202</TotalTime>
  <Words>1774</Words>
  <Application>Microsoft Office PowerPoint</Application>
  <PresentationFormat>Экран (4:3)</PresentationFormat>
  <Paragraphs>71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Бумажная</vt:lpstr>
      <vt:lpstr>Дидактическая игра как средство формирования словаря детей дошкольного возраста</vt:lpstr>
      <vt:lpstr>Основные функции дидактической игры</vt:lpstr>
      <vt:lpstr>Дидактическая игра как игровой метод  обучения</vt:lpstr>
      <vt:lpstr>Дидактическая игра как форма обучения детей</vt:lpstr>
      <vt:lpstr>Дидактическая игра как самостоятельная игровая деятельность</vt:lpstr>
      <vt:lpstr>Дидактическая игра метод обучения детей сюжетно – ролевым играм</vt:lpstr>
      <vt:lpstr>Основные виды игр</vt:lpstr>
      <vt:lpstr>Игры с предметами</vt:lpstr>
      <vt:lpstr>Настольно-печатные игры</vt:lpstr>
      <vt:lpstr>Словесные игры</vt:lpstr>
      <vt:lpstr>Словесные игры</vt:lpstr>
      <vt:lpstr>Структура дидактической игры</vt:lpstr>
      <vt:lpstr>Дидактическая задача</vt:lpstr>
      <vt:lpstr>Игра "Магазин игрушек"</vt:lpstr>
      <vt:lpstr>Игровые правила</vt:lpstr>
      <vt:lpstr>Игровые действия</vt:lpstr>
      <vt:lpstr>Игровые действия</vt:lpstr>
      <vt:lpstr>Подготовка к проведению дидактической игры</vt:lpstr>
      <vt:lpstr>Проведение дидактических игр</vt:lpstr>
      <vt:lpstr>Планирование дидактических игр: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Дидактическая игра</dc:title>
  <dc:creator>Главный</dc:creator>
  <cp:lastModifiedBy>User</cp:lastModifiedBy>
  <cp:revision>24</cp:revision>
  <dcterms:created xsi:type="dcterms:W3CDTF">2016-12-18T14:09:45Z</dcterms:created>
  <dcterms:modified xsi:type="dcterms:W3CDTF">2016-12-18T17:42:40Z</dcterms:modified>
</cp:coreProperties>
</file>